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58" r:id="rId5"/>
    <p:sldId id="260" r:id="rId6"/>
    <p:sldId id="261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9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C5940-3F8D-4696-812D-F0E4BA5F1799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93983-1A22-4F01-8083-63AD7529FB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24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93983-1A22-4F01-8083-63AD7529FBB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95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93983-1A22-4F01-8083-63AD7529FBB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77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70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587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23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64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239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19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1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1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24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73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97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D5D79-7B19-4256-8471-AFCACFAAC124}" type="datetimeFigureOut">
              <a:rPr lang="it-IT" smtClean="0"/>
              <a:t>29/12/2020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4393D-7AA1-42B1-9FCC-5067A9E828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17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image" Target="../media/image3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image" Target="../media/image2.png"/><Relationship Id="rId17" Type="http://schemas.openxmlformats.org/officeDocument/2006/relationships/image" Target="../media/image7.jpeg"/><Relationship Id="rId2" Type="http://schemas.openxmlformats.org/officeDocument/2006/relationships/video" Target="../media/media1.wmv"/><Relationship Id="rId16" Type="http://schemas.openxmlformats.org/officeDocument/2006/relationships/image" Target="../media/image6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slideLayout" Target="../slideLayouts/slideLayout2.xml"/><Relationship Id="rId5" Type="http://schemas.microsoft.com/office/2007/relationships/media" Target="../media/media3.wmv"/><Relationship Id="rId15" Type="http://schemas.openxmlformats.org/officeDocument/2006/relationships/image" Target="../media/image5.png"/><Relationship Id="rId10" Type="http://schemas.openxmlformats.org/officeDocument/2006/relationships/video" Target="../media/media5.wmv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9.wmv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microsoft.com/office/2007/relationships/media" Target="../media/media7.wmv"/><Relationship Id="rId7" Type="http://schemas.microsoft.com/office/2007/relationships/media" Target="../media/media9.wm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video" Target="../media/media6.wmv"/><Relationship Id="rId16" Type="http://schemas.openxmlformats.org/officeDocument/2006/relationships/image" Target="../media/image15.png"/><Relationship Id="rId1" Type="http://schemas.microsoft.com/office/2007/relationships/media" Target="../media/media6.wmv"/><Relationship Id="rId6" Type="http://schemas.openxmlformats.org/officeDocument/2006/relationships/video" Target="../media/media8.wmv"/><Relationship Id="rId11" Type="http://schemas.openxmlformats.org/officeDocument/2006/relationships/slideLayout" Target="../slideLayouts/slideLayout2.xml"/><Relationship Id="rId5" Type="http://schemas.microsoft.com/office/2007/relationships/media" Target="../media/media8.wmv"/><Relationship Id="rId15" Type="http://schemas.openxmlformats.org/officeDocument/2006/relationships/image" Target="../media/image14.png"/><Relationship Id="rId10" Type="http://schemas.openxmlformats.org/officeDocument/2006/relationships/video" Target="../media/media10.wmv"/><Relationship Id="rId19" Type="http://schemas.openxmlformats.org/officeDocument/2006/relationships/image" Target="../media/image18.jpeg"/><Relationship Id="rId4" Type="http://schemas.openxmlformats.org/officeDocument/2006/relationships/video" Target="../media/media7.wmv"/><Relationship Id="rId9" Type="http://schemas.microsoft.com/office/2007/relationships/media" Target="../media/media10.wm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Case </a:t>
            </a:r>
            <a:r>
              <a:rPr lang="it-IT" dirty="0" err="1" smtClean="0"/>
              <a:t>presentation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0"/>
            <a:ext cx="1361296" cy="136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9512" y="188640"/>
            <a:ext cx="792088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 smtClean="0"/>
              <a:t>Medical</a:t>
            </a:r>
            <a:r>
              <a:rPr lang="it-IT" sz="3200" dirty="0" smtClean="0"/>
              <a:t> </a:t>
            </a:r>
            <a:r>
              <a:rPr lang="it-IT" sz="3200" dirty="0" err="1" smtClean="0"/>
              <a:t>history</a:t>
            </a:r>
            <a:r>
              <a:rPr lang="it-IT" sz="3200" dirty="0" smtClean="0"/>
              <a:t>:</a:t>
            </a:r>
          </a:p>
          <a:p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Male, 82 </a:t>
            </a:r>
            <a:r>
              <a:rPr lang="it-IT" dirty="0" err="1" smtClean="0"/>
              <a:t>yo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161 cm, 85 Kg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Hypertension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Dyslipidimia</a:t>
            </a: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DM tipe II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Former</a:t>
            </a:r>
            <a:r>
              <a:rPr lang="it-IT" dirty="0" smtClean="0"/>
              <a:t> </a:t>
            </a:r>
            <a:r>
              <a:rPr lang="it-IT" dirty="0" err="1" smtClean="0"/>
              <a:t>Smoker</a:t>
            </a:r>
            <a:r>
              <a:rPr lang="it-IT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COPD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CKD </a:t>
            </a:r>
            <a:r>
              <a:rPr lang="it-IT" dirty="0" err="1" smtClean="0"/>
              <a:t>IIIb</a:t>
            </a:r>
            <a:r>
              <a:rPr lang="it-IT" dirty="0" smtClean="0"/>
              <a:t>/IV stage (</a:t>
            </a:r>
            <a:r>
              <a:rPr lang="it-IT" dirty="0" err="1" smtClean="0"/>
              <a:t>eGRF</a:t>
            </a:r>
            <a:r>
              <a:rPr lang="it-IT" dirty="0" smtClean="0"/>
              <a:t> 32 ml/</a:t>
            </a:r>
            <a:r>
              <a:rPr lang="it-IT" dirty="0" err="1" smtClean="0"/>
              <a:t>min</a:t>
            </a:r>
            <a:r>
              <a:rPr lang="it-IT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Previous</a:t>
            </a:r>
            <a:r>
              <a:rPr lang="it-IT" dirty="0" smtClean="0"/>
              <a:t> PCI (LAD and </a:t>
            </a:r>
            <a:r>
              <a:rPr lang="it-IT" dirty="0" err="1" smtClean="0"/>
              <a:t>Cx</a:t>
            </a:r>
            <a:r>
              <a:rPr lang="it-IT" dirty="0" smtClean="0"/>
              <a:t>) 2008.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Previous</a:t>
            </a:r>
            <a:r>
              <a:rPr lang="it-IT" dirty="0" smtClean="0"/>
              <a:t> </a:t>
            </a:r>
            <a:r>
              <a:rPr lang="it-IT" dirty="0" err="1" smtClean="0"/>
              <a:t>surgical</a:t>
            </a:r>
            <a:r>
              <a:rPr lang="it-IT" dirty="0" smtClean="0"/>
              <a:t> </a:t>
            </a:r>
            <a:r>
              <a:rPr lang="it-IT" dirty="0" err="1" smtClean="0"/>
              <a:t>aortic</a:t>
            </a:r>
            <a:r>
              <a:rPr lang="it-IT" dirty="0" smtClean="0"/>
              <a:t> valve </a:t>
            </a:r>
            <a:r>
              <a:rPr lang="it-IT" dirty="0" err="1" smtClean="0"/>
              <a:t>replacement</a:t>
            </a:r>
            <a:r>
              <a:rPr lang="it-IT" dirty="0" smtClean="0"/>
              <a:t> (2011). Edwards </a:t>
            </a:r>
            <a:r>
              <a:rPr lang="it-IT" dirty="0" err="1" smtClean="0"/>
              <a:t>inspiris</a:t>
            </a:r>
            <a:r>
              <a:rPr lang="it-IT" dirty="0" smtClean="0"/>
              <a:t> </a:t>
            </a:r>
            <a:r>
              <a:rPr lang="it-IT" dirty="0" err="1" smtClean="0"/>
              <a:t>resilia</a:t>
            </a:r>
            <a:r>
              <a:rPr lang="it-IT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Anemia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 smtClean="0"/>
          </a:p>
          <a:p>
            <a:r>
              <a:rPr lang="it-IT" dirty="0" smtClean="0"/>
              <a:t>- </a:t>
            </a:r>
            <a:r>
              <a:rPr lang="it-IT" dirty="0" err="1" smtClean="0"/>
              <a:t>Currently</a:t>
            </a:r>
            <a:r>
              <a:rPr lang="it-IT" dirty="0" smtClean="0"/>
              <a:t> </a:t>
            </a:r>
            <a:r>
              <a:rPr lang="it-IT" dirty="0" err="1" smtClean="0"/>
              <a:t>symptomatic</a:t>
            </a:r>
            <a:r>
              <a:rPr lang="it-IT" dirty="0" smtClean="0"/>
              <a:t> for </a:t>
            </a:r>
            <a:r>
              <a:rPr lang="it-IT" dirty="0" err="1" smtClean="0"/>
              <a:t>dyspnea</a:t>
            </a:r>
            <a:r>
              <a:rPr lang="it-IT" dirty="0" smtClean="0"/>
              <a:t> NYAH </a:t>
            </a:r>
            <a:r>
              <a:rPr lang="it-IT" dirty="0" smtClean="0"/>
              <a:t>III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75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15815" y="3549380"/>
            <a:ext cx="3087777" cy="2207512"/>
          </a:xfrm>
          <a:prstGeom prst="rect">
            <a:avLst/>
          </a:prstGeom>
        </p:spPr>
      </p:pic>
      <p:pic>
        <p:nvPicPr>
          <p:cNvPr id="7" name="Image0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631" y="908720"/>
            <a:ext cx="3203225" cy="2232248"/>
          </a:xfrm>
          <a:prstGeom prst="rect">
            <a:avLst/>
          </a:prstGeom>
        </p:spPr>
      </p:pic>
      <p:pic>
        <p:nvPicPr>
          <p:cNvPr id="8" name="Image02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602" y="3549380"/>
            <a:ext cx="3167730" cy="2207512"/>
          </a:xfrm>
          <a:prstGeom prst="rect">
            <a:avLst/>
          </a:prstGeom>
        </p:spPr>
      </p:pic>
      <p:pic>
        <p:nvPicPr>
          <p:cNvPr id="9" name="Image03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68144" y="908720"/>
            <a:ext cx="3203226" cy="2232248"/>
          </a:xfrm>
          <a:prstGeom prst="rect">
            <a:avLst/>
          </a:prstGeom>
        </p:spPr>
      </p:pic>
      <p:pic>
        <p:nvPicPr>
          <p:cNvPr id="12" name="Image06.wmv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87824" y="908720"/>
            <a:ext cx="3203226" cy="2232248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822323" y="107921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MITRAL VALVE TEE</a:t>
            </a:r>
            <a:endParaRPr lang="it-IT" sz="3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5505" y="3769295"/>
            <a:ext cx="1452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TRICUSPID VALVE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948264" y="4369805"/>
            <a:ext cx="288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smtClean="0">
                <a:solidFill>
                  <a:schemeClr val="bg1"/>
                </a:solidFill>
              </a:rPr>
              <a:t>A1</a:t>
            </a:r>
            <a:endParaRPr lang="it-IT" sz="700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244680" y="4422177"/>
            <a:ext cx="288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smtClean="0">
                <a:solidFill>
                  <a:schemeClr val="bg1"/>
                </a:solidFill>
              </a:rPr>
              <a:t>A2</a:t>
            </a:r>
            <a:endParaRPr lang="it-IT" sz="700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685112" y="4435151"/>
            <a:ext cx="28803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smtClean="0">
                <a:solidFill>
                  <a:schemeClr val="bg1"/>
                </a:solidFill>
              </a:rPr>
              <a:t>A3</a:t>
            </a:r>
            <a:endParaRPr lang="it-IT" sz="700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86" y="3549380"/>
            <a:ext cx="3201651" cy="220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0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4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3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89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38826" y="256383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TEE MITRAL VALVE_MEASUREMENTS</a:t>
            </a:r>
            <a:endParaRPr lang="it-IT" sz="2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" y="1124744"/>
            <a:ext cx="3720007" cy="259228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74" y="1124744"/>
            <a:ext cx="3720007" cy="259228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" y="3789040"/>
            <a:ext cx="3720007" cy="259228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7367" y="1124744"/>
            <a:ext cx="492185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139952" y="4005064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-    PISA-RAD di 9 mm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60 ml di RV; 5.85 mt/sec </a:t>
            </a:r>
          </a:p>
          <a:p>
            <a:pPr marL="285750" indent="-285750">
              <a:buFontTx/>
              <a:buChar char="-"/>
            </a:pPr>
            <a:r>
              <a:rPr lang="it-IT" dirty="0" err="1" smtClean="0"/>
              <a:t>Dagger-Shape</a:t>
            </a:r>
            <a:r>
              <a:rPr lang="it-IT" dirty="0" smtClean="0"/>
              <a:t> alla spettrometria continua.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‘Reverse-flow’ sistolico al Pulsato campionato su vena polmonare superiore destra. </a:t>
            </a:r>
          </a:p>
          <a:p>
            <a:pPr marL="285750" indent="-285750">
              <a:buFontTx/>
              <a:buChar char="-"/>
            </a:pPr>
            <a:r>
              <a:rPr lang="it-IT" dirty="0" smtClean="0"/>
              <a:t>MVA </a:t>
            </a:r>
            <a:r>
              <a:rPr lang="it-IT" dirty="0" smtClean="0"/>
              <a:t>5,8</a:t>
            </a:r>
            <a:r>
              <a:rPr lang="it-IT" dirty="0" smtClean="0"/>
              <a:t> </a:t>
            </a:r>
            <a:r>
              <a:rPr lang="it-IT" dirty="0" smtClean="0"/>
              <a:t>cm2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00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22323" y="107921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AORTIC VALVE TEE</a:t>
            </a:r>
            <a:endParaRPr lang="it-IT" sz="32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58" y="908720"/>
            <a:ext cx="3090198" cy="1656184"/>
          </a:xfrm>
          <a:prstGeom prst="rect">
            <a:avLst/>
          </a:prstGeom>
        </p:spPr>
      </p:pic>
      <p:pic>
        <p:nvPicPr>
          <p:cNvPr id="6" name="Image0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05" y="908720"/>
            <a:ext cx="2583246" cy="1800200"/>
          </a:xfrm>
          <a:prstGeom prst="rect">
            <a:avLst/>
          </a:prstGeom>
        </p:spPr>
      </p:pic>
      <p:pic>
        <p:nvPicPr>
          <p:cNvPr id="7" name="Image1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66352" y="908719"/>
            <a:ext cx="2567274" cy="1789069"/>
          </a:xfrm>
          <a:prstGeom prst="rect">
            <a:avLst/>
          </a:prstGeom>
        </p:spPr>
      </p:pic>
      <p:pic>
        <p:nvPicPr>
          <p:cNvPr id="8" name="Image13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332" y="2860334"/>
            <a:ext cx="2608819" cy="1818021"/>
          </a:xfrm>
          <a:prstGeom prst="rect">
            <a:avLst/>
          </a:prstGeom>
        </p:spPr>
      </p:pic>
      <p:pic>
        <p:nvPicPr>
          <p:cNvPr id="10" name="Image16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724807" y="2860334"/>
            <a:ext cx="2608819" cy="1818021"/>
          </a:xfrm>
          <a:prstGeom prst="rect">
            <a:avLst/>
          </a:prstGeom>
        </p:spPr>
      </p:pic>
      <p:pic>
        <p:nvPicPr>
          <p:cNvPr id="11" name="Image15.wmv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4118" y="4797152"/>
            <a:ext cx="2583246" cy="1800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6" y="4797151"/>
            <a:ext cx="2583338" cy="180020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79" y="2996952"/>
            <a:ext cx="3662188" cy="25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131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3289872" cy="46805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67744" y="256383"/>
            <a:ext cx="4749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BLOOD WORK AND RISK SCORE</a:t>
            </a:r>
            <a:endParaRPr lang="it-IT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6" y="1052736"/>
            <a:ext cx="3744416" cy="171307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512" y="5877272"/>
            <a:ext cx="288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LOGISTIC EUROSCORE: 35%</a:t>
            </a:r>
          </a:p>
          <a:p>
            <a:r>
              <a:rPr lang="it-IT" dirty="0" smtClean="0"/>
              <a:t>STS-SCORE </a:t>
            </a:r>
            <a:endParaRPr lang="it-IT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0618685"/>
              </p:ext>
            </p:extLst>
          </p:nvPr>
        </p:nvGraphicFramePr>
        <p:xfrm>
          <a:off x="7452320" y="1058836"/>
          <a:ext cx="1584176" cy="2773680"/>
        </p:xfrm>
        <a:graphic>
          <a:graphicData uri="http://schemas.openxmlformats.org/drawingml/2006/table">
            <a:tbl>
              <a:tblPr/>
              <a:tblGrid>
                <a:gridCol w="792088"/>
                <a:gridCol w="792088"/>
              </a:tblGrid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 err="1">
                          <a:effectLst/>
                          <a:latin typeface="+mj-lt"/>
                        </a:rPr>
                        <a:t>Risk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 of </a:t>
                      </a:r>
                      <a:r>
                        <a:rPr lang="it-IT" sz="800" b="1" dirty="0" err="1">
                          <a:effectLst/>
                          <a:latin typeface="+mj-lt"/>
                        </a:rPr>
                        <a:t>Mortality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</a:rPr>
                        <a:t>13.919%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 err="1">
                          <a:effectLst/>
                          <a:latin typeface="+mj-lt"/>
                        </a:rPr>
                        <a:t>Renal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800" b="1" dirty="0" err="1">
                          <a:effectLst/>
                          <a:latin typeface="+mj-lt"/>
                        </a:rPr>
                        <a:t>Failure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</a:rPr>
                        <a:t>28.424%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 err="1">
                          <a:effectLst/>
                          <a:latin typeface="+mj-lt"/>
                        </a:rPr>
                        <a:t>Permanent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800" b="1" dirty="0" err="1">
                          <a:effectLst/>
                          <a:latin typeface="+mj-lt"/>
                        </a:rPr>
                        <a:t>Stroke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</a:rPr>
                        <a:t>8.212%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 err="1">
                          <a:effectLst/>
                          <a:latin typeface="+mj-lt"/>
                        </a:rPr>
                        <a:t>Prolonged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800" b="1" dirty="0" err="1">
                          <a:effectLst/>
                          <a:latin typeface="+mj-lt"/>
                        </a:rPr>
                        <a:t>Ventilation</a:t>
                      </a:r>
                      <a:r>
                        <a:rPr lang="it-IT" sz="800" b="1" dirty="0">
                          <a:effectLst/>
                          <a:latin typeface="+mj-lt"/>
                        </a:rPr>
                        <a:t>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</a:rPr>
                        <a:t>22.545%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DSW Infection: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0.338%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Reoperation: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6.197%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Morbidity or Mortality: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43.869%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Short Length of Stay: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6.918%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6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+mj-lt"/>
                        </a:rPr>
                        <a:t>Long Length of Stay: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+mj-lt"/>
                        </a:rPr>
                        <a:t>28.670%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95" y="2852936"/>
            <a:ext cx="3744417" cy="370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10384</TotalTime>
  <Words>169</Words>
  <Application>Microsoft Office PowerPoint</Application>
  <PresentationFormat>Presentazione su schermo (4:3)</PresentationFormat>
  <Paragraphs>51</Paragraphs>
  <Slides>6</Slides>
  <Notes>2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Case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presentation</dc:title>
  <dc:creator>Tesorio Tullio</dc:creator>
  <cp:lastModifiedBy>Tesorio Tullio</cp:lastModifiedBy>
  <cp:revision>14</cp:revision>
  <dcterms:created xsi:type="dcterms:W3CDTF">2020-12-22T10:06:29Z</dcterms:created>
  <dcterms:modified xsi:type="dcterms:W3CDTF">2021-01-05T07:58:34Z</dcterms:modified>
</cp:coreProperties>
</file>